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Tomorrow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omorrow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Tomorrow-italic.fntdata"/><Relationship Id="rId30" Type="http://schemas.openxmlformats.org/officeDocument/2006/relationships/font" Target="fonts/Tomorrow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Tomorrow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4ee4421f7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4ee4421f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ee4421f7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4ee4421f7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4ee4421f7f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4ee4421f7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ee4421f7f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4ee4421f7f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4ee4421f7f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4ee4421f7f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ee4421f7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ee4421f7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4ee4421f7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4ee4421f7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ee4421f7f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ee4421f7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4ee4421f7f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4ee4421f7f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4ee4421f7f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4ee4421f7f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4ee4421f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4ee4421f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ee4421f7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ee4421f7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4ee4421f7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4ee4421f7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4763899f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4763899f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4ee4421f7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4ee4421f7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4ee4421f7f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4ee4421f7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4ee4421f7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4ee4421f7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4ee4421f7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4ee4421f7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katalon.com/resources-center/blog/unit-testin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With Java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39711"/>
            <a:ext cx="9144000" cy="3864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8620"/>
            <a:ext cx="9144000" cy="4366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702" y="0"/>
            <a:ext cx="755859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128" y="0"/>
            <a:ext cx="890974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36593"/>
            <a:ext cx="9143998" cy="3470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31687"/>
            <a:ext cx="9143999" cy="4784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 the id property</a:t>
            </a: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00" y="572700"/>
            <a:ext cx="9144000" cy="477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28"/>
          <p:cNvCxnSpPr/>
          <p:nvPr/>
        </p:nvCxnSpPr>
        <p:spPr>
          <a:xfrm>
            <a:off x="6502850" y="2591375"/>
            <a:ext cx="1696800" cy="8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9790"/>
            <a:ext cx="9144001" cy="4283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Case will be fail when value is &gt;100 records</a:t>
            </a:r>
            <a:endParaRPr/>
          </a:p>
        </p:txBody>
      </p:sp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65500" y="629425"/>
            <a:ext cx="8766900" cy="3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99515"/>
            <a:ext cx="9144000" cy="3944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32752"/>
            <a:ext cx="9143999" cy="367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marR="1143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  <a:latin typeface="Tomorrow"/>
                <a:ea typeface="Tomorrow"/>
                <a:cs typeface="Tomorrow"/>
                <a:sym typeface="Tomorrow"/>
              </a:rPr>
              <a:t>What is software testing?</a:t>
            </a:r>
            <a:endParaRPr sz="4000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marR="1143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3F1FF"/>
              </a:highlight>
            </a:endParaRPr>
          </a:p>
          <a:p>
            <a:pPr indent="0" lvl="0" marL="114300" marR="1143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3F1FF"/>
                </a:highlight>
              </a:rPr>
              <a:t>A process that verifies and validates software functionality, performance, and quality to ensure it meets user requirements and works as intended.</a:t>
            </a:r>
            <a:endParaRPr sz="1550">
              <a:solidFill>
                <a:schemeClr val="dk1"/>
              </a:solidFill>
              <a:highlight>
                <a:srgbClr val="F3F1FF"/>
              </a:highlight>
            </a:endParaRPr>
          </a:p>
          <a:p>
            <a:pPr indent="0" lvl="0" marL="0" rtl="0" algn="l">
              <a:lnSpc>
                <a:spcPct val="17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highlight>
                  <a:srgbClr val="FFFFFF"/>
                </a:highlight>
              </a:rPr>
              <a:t>Software testing is the process of checking if software satisfies its expectations.</a:t>
            </a:r>
            <a:endParaRPr sz="17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1844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Tomorrow"/>
                <a:ea typeface="Tomorrow"/>
                <a:cs typeface="Tomorrow"/>
                <a:sym typeface="Tomorrow"/>
              </a:rPr>
              <a:t>Importance of testing in software development</a:t>
            </a:r>
            <a:endParaRPr sz="3600"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235200" y="449150"/>
            <a:ext cx="8597100" cy="41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-228600" lvl="0" marL="190500" marR="63500" rtl="0" algn="l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Clr>
                <a:srgbClr val="001D35"/>
              </a:buClr>
              <a:buSzPct val="100000"/>
              <a:buNone/>
            </a:pPr>
            <a: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  <a:t>Ensures Quality:</a:t>
            </a:r>
            <a:b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" sz="1883">
                <a:solidFill>
                  <a:srgbClr val="545D7E"/>
                </a:solidFill>
                <a:highlight>
                  <a:srgbClr val="FFFFFF"/>
                </a:highlight>
              </a:rPr>
              <a:t>Testing helps verify that the software meets the specified requirements and functions as intended. </a:t>
            </a:r>
            <a:endParaRPr sz="1883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190500" marR="635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ct val="100000"/>
              <a:buNone/>
            </a:pPr>
            <a: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  <a:t>Reduces Costs:</a:t>
            </a:r>
            <a:b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" sz="1883">
                <a:solidFill>
                  <a:srgbClr val="545D7E"/>
                </a:solidFill>
                <a:highlight>
                  <a:srgbClr val="FFFFFF"/>
                </a:highlight>
              </a:rPr>
              <a:t>Identifying and fixing bugs early in the development lifecycle is significantly cheaper than fixing them after the software is released. </a:t>
            </a:r>
            <a:endParaRPr sz="1883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190500" marR="635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ct val="100000"/>
              <a:buNone/>
            </a:pPr>
            <a: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  <a:t>Improves Performance:</a:t>
            </a:r>
            <a:b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" sz="1883">
                <a:solidFill>
                  <a:srgbClr val="545D7E"/>
                </a:solidFill>
                <a:highlight>
                  <a:srgbClr val="FFFFFF"/>
                </a:highlight>
              </a:rPr>
              <a:t>Testing helps determine and optimize the performance of the software, ensuring it can handle the intended workload. </a:t>
            </a:r>
            <a:endParaRPr sz="1883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190500" marR="635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ct val="100000"/>
              <a:buNone/>
            </a:pPr>
            <a: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  <a:t>Enhances Security:</a:t>
            </a:r>
            <a:b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" sz="1883">
                <a:solidFill>
                  <a:srgbClr val="545D7E"/>
                </a:solidFill>
                <a:highlight>
                  <a:srgbClr val="FFFFFF"/>
                </a:highlight>
              </a:rPr>
              <a:t>Testing can identify vulnerabilities in the software, helping to protect against potential security breaches. </a:t>
            </a:r>
            <a:endParaRPr sz="1883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190500" marR="635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ct val="100000"/>
              <a:buNone/>
            </a:pPr>
            <a: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  <a:t>Increases Customer Satisfaction:</a:t>
            </a:r>
            <a:b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" sz="1883">
                <a:solidFill>
                  <a:srgbClr val="545D7E"/>
                </a:solidFill>
                <a:highlight>
                  <a:srgbClr val="FFFFFF"/>
                </a:highlight>
              </a:rPr>
              <a:t>Delivering a high-quality, bug-free product leads to happier and more satisfied customers. </a:t>
            </a:r>
            <a:endParaRPr sz="1883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75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  <a:t>     Facilitates Future Development:</a:t>
            </a:r>
            <a:br>
              <a:rPr b="1" lang="en" sz="1883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" sz="1883">
                <a:solidFill>
                  <a:srgbClr val="545D7E"/>
                </a:solidFill>
                <a:highlight>
                  <a:srgbClr val="FFFFFF"/>
                </a:highlight>
              </a:rPr>
              <a:t>Thorough testing provides a solid foundation for adding new features and functionalities in the future. </a:t>
            </a:r>
            <a:endParaRPr sz="1883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21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67800" y="95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  <a:latin typeface="Tomorrow"/>
                <a:ea typeface="Tomorrow"/>
                <a:cs typeface="Tomorrow"/>
                <a:sym typeface="Tomorrow"/>
              </a:rPr>
              <a:t>Types of testing (Unit, Integration, System)</a:t>
            </a:r>
            <a:endParaRPr sz="3400"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595775" y="3017400"/>
            <a:ext cx="8141100" cy="21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-345070" lvl="0" marL="457200" rtl="0" algn="l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Clr>
                <a:srgbClr val="001D35"/>
              </a:buClr>
              <a:buSzPct val="100000"/>
              <a:buChar char="●"/>
            </a:pPr>
            <a:r>
              <a:rPr lang="en" sz="5643">
                <a:solidFill>
                  <a:srgbClr val="001D35"/>
                </a:solidFill>
                <a:highlight>
                  <a:srgbClr val="FFFFFF"/>
                </a:highlight>
              </a:rPr>
              <a:t>G</a:t>
            </a:r>
            <a:endParaRPr sz="5643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69875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675" y="1601000"/>
            <a:ext cx="5705574" cy="2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107925" y="77975"/>
            <a:ext cx="8724300" cy="48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 u="sng">
                <a:solidFill>
                  <a:srgbClr val="5959EB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Unit testing</a:t>
            </a:r>
            <a:r>
              <a:rPr lang="en" sz="14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400">
                <a:solidFill>
                  <a:srgbClr val="1F1F1F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Java is </a:t>
            </a:r>
            <a:r>
              <a:rPr lang="en" sz="1400">
                <a:solidFill>
                  <a:srgbClr val="040C28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 software testing technique where individual units or components of a Java program are tested in isolation to ensure they function as intended</a:t>
            </a:r>
            <a:r>
              <a:rPr lang="en" sz="1400">
                <a:solidFill>
                  <a:srgbClr val="1F1F1F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The primary goal of unit testing is to verify that each function or method in a class performs correctly under various conditions </a:t>
            </a:r>
            <a:r>
              <a:rPr lang="en" sz="14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application. A unit is the smallest testable part of any software.</a:t>
            </a:r>
            <a:endParaRPr sz="14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Real-Life Example: Online Calculator App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Scenario: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You are developing an online calculator app with the following functions: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Addition</a:t>
            </a:r>
            <a:br>
              <a:rPr b="1" lang="en" sz="1400">
                <a:solidFill>
                  <a:schemeClr val="dk1"/>
                </a:solidFill>
              </a:rPr>
            </a:b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Subtraction</a:t>
            </a:r>
            <a:br>
              <a:rPr b="1" lang="en" sz="1400">
                <a:solidFill>
                  <a:schemeClr val="dk1"/>
                </a:solidFill>
              </a:rPr>
            </a:b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Multiplication</a:t>
            </a:r>
            <a:br>
              <a:rPr b="1" lang="en" sz="1400">
                <a:solidFill>
                  <a:schemeClr val="dk1"/>
                </a:solidFill>
              </a:rPr>
            </a:b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Division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400"/>
              <a:buChar char="●"/>
            </a:pPr>
            <a:r>
              <a:t/>
            </a:r>
            <a:endParaRPr b="1" sz="1400">
              <a:solidFill>
                <a:srgbClr val="001D35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400"/>
              <a:buChar char="●"/>
            </a:pPr>
            <a:r>
              <a:rPr b="1" lang="en" sz="1400">
                <a:solidFill>
                  <a:srgbClr val="001D35"/>
                </a:solidFill>
                <a:highlight>
                  <a:schemeClr val="lt1"/>
                </a:highlight>
              </a:rPr>
              <a:t>Tools:</a:t>
            </a:r>
            <a:r>
              <a:rPr lang="en" sz="1400">
                <a:solidFill>
                  <a:srgbClr val="001D35"/>
                </a:solidFill>
                <a:highlight>
                  <a:schemeClr val="lt1"/>
                </a:highlight>
              </a:rPr>
              <a:t> JUnit, TestN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139750" y="194625"/>
            <a:ext cx="8692500" cy="4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10000"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43916"/>
              <a:buFont typeface="Arial"/>
              <a:buNone/>
            </a:pPr>
            <a:r>
              <a:t/>
            </a:r>
            <a:endParaRPr sz="2504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4248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27558"/>
              <a:buChar char="●"/>
            </a:pPr>
            <a:r>
              <a:rPr b="1" lang="en" sz="3265">
                <a:solidFill>
                  <a:schemeClr val="dk1"/>
                </a:solidFill>
              </a:rPr>
              <a:t>Integration testing</a:t>
            </a:r>
            <a:r>
              <a:rPr lang="en" sz="3265">
                <a:solidFill>
                  <a:schemeClr val="dk1"/>
                </a:solidFill>
              </a:rPr>
              <a:t> is a type of software testing where individual units or components are combined and tested as a group. The purpose is to verify the interactions between different modules and ensure they work together as expected.</a:t>
            </a:r>
            <a:endParaRPr sz="3265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865">
                <a:solidFill>
                  <a:schemeClr val="dk1"/>
                </a:solidFill>
              </a:rPr>
              <a:t>Real-Life Example: Online Food Delivery App</a:t>
            </a:r>
            <a:endParaRPr b="1" sz="2865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665">
                <a:solidFill>
                  <a:schemeClr val="dk1"/>
                </a:solidFill>
              </a:rPr>
              <a:t>Components:</a:t>
            </a:r>
            <a:endParaRPr b="1" sz="2665">
              <a:solidFill>
                <a:schemeClr val="dk1"/>
              </a:solidFill>
            </a:endParaRPr>
          </a:p>
          <a:p>
            <a:pPr indent="-30900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" sz="2665">
                <a:solidFill>
                  <a:schemeClr val="dk1"/>
                </a:solidFill>
              </a:rPr>
              <a:t>User Interface (UI) Module</a:t>
            </a:r>
            <a:r>
              <a:rPr lang="en" sz="2665">
                <a:solidFill>
                  <a:schemeClr val="dk1"/>
                </a:solidFill>
              </a:rPr>
              <a:t>: Where users place orders.</a:t>
            </a:r>
            <a:br>
              <a:rPr lang="en" sz="2665">
                <a:solidFill>
                  <a:schemeClr val="dk1"/>
                </a:solidFill>
              </a:rPr>
            </a:br>
            <a:endParaRPr sz="2665">
              <a:solidFill>
                <a:schemeClr val="dk1"/>
              </a:solidFill>
            </a:endParaRPr>
          </a:p>
          <a:p>
            <a:pPr indent="-30900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" sz="2665">
                <a:solidFill>
                  <a:schemeClr val="dk1"/>
                </a:solidFill>
              </a:rPr>
              <a:t>Order Management System (OMS)</a:t>
            </a:r>
            <a:r>
              <a:rPr lang="en" sz="2665">
                <a:solidFill>
                  <a:schemeClr val="dk1"/>
                </a:solidFill>
              </a:rPr>
              <a:t>: Handles order processing.</a:t>
            </a:r>
            <a:br>
              <a:rPr lang="en" sz="2665">
                <a:solidFill>
                  <a:schemeClr val="dk1"/>
                </a:solidFill>
              </a:rPr>
            </a:br>
            <a:endParaRPr sz="2665">
              <a:solidFill>
                <a:schemeClr val="dk1"/>
              </a:solidFill>
            </a:endParaRPr>
          </a:p>
          <a:p>
            <a:pPr indent="-30900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" sz="2665">
                <a:solidFill>
                  <a:schemeClr val="dk1"/>
                </a:solidFill>
              </a:rPr>
              <a:t>Payment Gateway Module</a:t>
            </a:r>
            <a:r>
              <a:rPr lang="en" sz="2665">
                <a:solidFill>
                  <a:schemeClr val="dk1"/>
                </a:solidFill>
              </a:rPr>
              <a:t>: Processes payments.</a:t>
            </a:r>
            <a:br>
              <a:rPr lang="en" sz="2665">
                <a:solidFill>
                  <a:schemeClr val="dk1"/>
                </a:solidFill>
              </a:rPr>
            </a:br>
            <a:endParaRPr sz="2665">
              <a:solidFill>
                <a:schemeClr val="dk1"/>
              </a:solidFill>
            </a:endParaRPr>
          </a:p>
          <a:p>
            <a:pPr indent="-30900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" sz="2665">
                <a:solidFill>
                  <a:schemeClr val="dk1"/>
                </a:solidFill>
              </a:rPr>
              <a:t>Delivery Management System</a:t>
            </a:r>
            <a:r>
              <a:rPr lang="en" sz="2665">
                <a:solidFill>
                  <a:schemeClr val="dk1"/>
                </a:solidFill>
              </a:rPr>
              <a:t>: Manages deliveries.</a:t>
            </a:r>
            <a:endParaRPr sz="2665">
              <a:solidFill>
                <a:schemeClr val="dk1"/>
              </a:solidFill>
            </a:endParaRPr>
          </a:p>
          <a:p>
            <a:pPr indent="-32710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t/>
            </a:r>
            <a:endParaRPr sz="326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152625" y="10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System Testing?</a:t>
            </a:r>
            <a:endParaRPr/>
          </a:p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16275" y="738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311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18"/>
              <a:buChar char="●"/>
            </a:pPr>
            <a:r>
              <a:rPr b="1" lang="en" sz="1190">
                <a:solidFill>
                  <a:schemeClr val="dk1"/>
                </a:solidFill>
              </a:rPr>
              <a:t>System testing</a:t>
            </a:r>
            <a:r>
              <a:rPr lang="en" sz="1190">
                <a:solidFill>
                  <a:schemeClr val="dk1"/>
                </a:solidFill>
              </a:rPr>
              <a:t> is a level of software testing where a </a:t>
            </a:r>
            <a:r>
              <a:rPr b="1" lang="en" sz="1190">
                <a:solidFill>
                  <a:schemeClr val="dk1"/>
                </a:solidFill>
              </a:rPr>
              <a:t>complete and fully integrated software system</a:t>
            </a:r>
            <a:r>
              <a:rPr lang="en" sz="1190">
                <a:solidFill>
                  <a:schemeClr val="dk1"/>
                </a:solidFill>
              </a:rPr>
              <a:t> is tested as a whole.</a:t>
            </a:r>
            <a:br>
              <a:rPr lang="en" sz="1190">
                <a:solidFill>
                  <a:schemeClr val="dk1"/>
                </a:solidFill>
              </a:rPr>
            </a:br>
            <a:r>
              <a:rPr lang="en" sz="1190">
                <a:solidFill>
                  <a:schemeClr val="dk1"/>
                </a:solidFill>
              </a:rPr>
              <a:t> The goal is to verify that the system meets the specified requirements and behaves correctly in all expected scenarios.</a:t>
            </a:r>
            <a:endParaRPr sz="1190">
              <a:solidFill>
                <a:schemeClr val="dk1"/>
              </a:solidFill>
            </a:endParaRPr>
          </a:p>
          <a:p>
            <a:pPr indent="-3313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18"/>
              <a:buChar char="●"/>
            </a:pPr>
            <a:r>
              <a:rPr lang="en" sz="1190">
                <a:solidFill>
                  <a:schemeClr val="dk1"/>
                </a:solidFill>
              </a:rPr>
              <a:t>It is </a:t>
            </a:r>
            <a:r>
              <a:rPr b="1" lang="en" sz="1190">
                <a:solidFill>
                  <a:schemeClr val="dk1"/>
                </a:solidFill>
              </a:rPr>
              <a:t>end-to-end testing</a:t>
            </a:r>
            <a:r>
              <a:rPr lang="en" sz="1190">
                <a:solidFill>
                  <a:schemeClr val="dk1"/>
                </a:solidFill>
              </a:rPr>
              <a:t> and is usually performed after integration testing.</a:t>
            </a:r>
            <a:endParaRPr sz="119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190">
                <a:solidFill>
                  <a:schemeClr val="dk1"/>
                </a:solidFill>
              </a:rPr>
              <a:t>System Testing Scenario:</a:t>
            </a:r>
            <a:endParaRPr b="1" sz="1190">
              <a:solidFill>
                <a:schemeClr val="dk1"/>
              </a:solidFill>
            </a:endParaRPr>
          </a:p>
          <a:p>
            <a:pPr indent="-304165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90"/>
              <a:buAutoNum type="arabicPeriod"/>
            </a:pPr>
            <a:r>
              <a:rPr lang="en" sz="1190">
                <a:solidFill>
                  <a:schemeClr val="dk1"/>
                </a:solidFill>
              </a:rPr>
              <a:t>A user browses the app.</a:t>
            </a:r>
            <a:br>
              <a:rPr lang="en" sz="1190">
                <a:solidFill>
                  <a:schemeClr val="dk1"/>
                </a:solidFill>
              </a:rPr>
            </a:br>
            <a:endParaRPr sz="1190">
              <a:solidFill>
                <a:schemeClr val="dk1"/>
              </a:solidFill>
            </a:endParaRPr>
          </a:p>
          <a:p>
            <a:pPr indent="-30416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90"/>
              <a:buAutoNum type="arabicPeriod"/>
            </a:pPr>
            <a:r>
              <a:rPr lang="en" sz="1190">
                <a:solidFill>
                  <a:schemeClr val="dk1"/>
                </a:solidFill>
              </a:rPr>
              <a:t>Selects food from a restaurant.</a:t>
            </a:r>
            <a:br>
              <a:rPr lang="en" sz="1190">
                <a:solidFill>
                  <a:schemeClr val="dk1"/>
                </a:solidFill>
              </a:rPr>
            </a:br>
            <a:endParaRPr sz="1190">
              <a:solidFill>
                <a:schemeClr val="dk1"/>
              </a:solidFill>
            </a:endParaRPr>
          </a:p>
          <a:p>
            <a:pPr indent="-30416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90"/>
              <a:buAutoNum type="arabicPeriod"/>
            </a:pPr>
            <a:r>
              <a:rPr lang="en" sz="1190">
                <a:solidFill>
                  <a:schemeClr val="dk1"/>
                </a:solidFill>
              </a:rPr>
              <a:t>Places an order.</a:t>
            </a:r>
            <a:br>
              <a:rPr lang="en" sz="1190">
                <a:solidFill>
                  <a:schemeClr val="dk1"/>
                </a:solidFill>
              </a:rPr>
            </a:br>
            <a:endParaRPr sz="1190">
              <a:solidFill>
                <a:schemeClr val="dk1"/>
              </a:solidFill>
            </a:endParaRPr>
          </a:p>
          <a:p>
            <a:pPr indent="-30416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90"/>
              <a:buAutoNum type="arabicPeriod"/>
            </a:pPr>
            <a:r>
              <a:rPr lang="en" sz="1190">
                <a:solidFill>
                  <a:schemeClr val="dk1"/>
                </a:solidFill>
              </a:rPr>
              <a:t>Makes payment via the payment gateway.</a:t>
            </a:r>
            <a:br>
              <a:rPr lang="en" sz="1190">
                <a:solidFill>
                  <a:schemeClr val="dk1"/>
                </a:solidFill>
              </a:rPr>
            </a:br>
            <a:endParaRPr sz="1190">
              <a:solidFill>
                <a:schemeClr val="dk1"/>
              </a:solidFill>
            </a:endParaRPr>
          </a:p>
          <a:p>
            <a:pPr indent="-30416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90"/>
              <a:buAutoNum type="arabicPeriod"/>
            </a:pPr>
            <a:r>
              <a:rPr lang="en" sz="1190">
                <a:solidFill>
                  <a:schemeClr val="dk1"/>
                </a:solidFill>
              </a:rPr>
              <a:t>Receives order confirmation via email and SMS.</a:t>
            </a:r>
            <a:br>
              <a:rPr lang="en" sz="1190">
                <a:solidFill>
                  <a:schemeClr val="dk1"/>
                </a:solidFill>
              </a:rPr>
            </a:br>
            <a:endParaRPr sz="1190">
              <a:solidFill>
                <a:schemeClr val="dk1"/>
              </a:solidFill>
            </a:endParaRPr>
          </a:p>
          <a:p>
            <a:pPr indent="-30416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90"/>
              <a:buAutoNum type="arabicPeriod"/>
            </a:pPr>
            <a:r>
              <a:rPr lang="en" sz="1190">
                <a:solidFill>
                  <a:schemeClr val="dk1"/>
                </a:solidFill>
              </a:rPr>
              <a:t>Tracks delivery status in the app.</a:t>
            </a:r>
            <a:br>
              <a:rPr lang="en" sz="1190">
                <a:solidFill>
                  <a:schemeClr val="dk1"/>
                </a:solidFill>
              </a:rPr>
            </a:br>
            <a:endParaRPr sz="1190">
              <a:solidFill>
                <a:schemeClr val="dk1"/>
              </a:solidFill>
            </a:endParaRPr>
          </a:p>
          <a:p>
            <a:pPr indent="-30416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90"/>
              <a:buAutoNum type="arabicPeriod"/>
            </a:pPr>
            <a:r>
              <a:rPr lang="en" sz="1190">
                <a:solidFill>
                  <a:schemeClr val="dk1"/>
                </a:solidFill>
              </a:rPr>
              <a:t>Leaves feedback after order completion.</a:t>
            </a:r>
            <a:endParaRPr sz="119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40000"/>
              </a:lnSpc>
              <a:spcBef>
                <a:spcPts val="16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95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900" y="-693050"/>
            <a:ext cx="8333050" cy="561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147" y="0"/>
            <a:ext cx="660370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